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  <p:sldMasterId id="2147483712" r:id="rId5"/>
  </p:sldMasterIdLst>
  <p:notesMasterIdLst>
    <p:notesMasterId r:id="rId34"/>
  </p:notesMasterIdLst>
  <p:sldIdLst>
    <p:sldId id="945" r:id="rId6"/>
    <p:sldId id="944" r:id="rId7"/>
    <p:sldId id="946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64" r:id="rId26"/>
    <p:sldId id="965" r:id="rId27"/>
    <p:sldId id="966" r:id="rId28"/>
    <p:sldId id="967" r:id="rId29"/>
    <p:sldId id="968" r:id="rId30"/>
    <p:sldId id="969" r:id="rId31"/>
    <p:sldId id="970" r:id="rId32"/>
    <p:sldId id="971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9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3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0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9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7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47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4836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7.png"/><Relationship Id="rId7" Type="http://schemas.openxmlformats.org/officeDocument/2006/relationships/image" Target="../media/image3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.jpeg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.jpe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69053" y="1916832"/>
            <a:ext cx="8418586" cy="4713770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Electronic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Circuits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2400" b="1" kern="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Second Year- Lecture 7</a:t>
            </a:r>
          </a:p>
          <a:p>
            <a:pPr mar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2400" b="1" kern="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6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3100" b="1" kern="0" dirty="0">
                <a:solidFill>
                  <a:srgbClr val="000000"/>
                </a:solidFill>
                <a:latin typeface="Times New Roman"/>
                <a:ea typeface="Calibri"/>
              </a:rPr>
              <a:t>Asst. lecturer</a:t>
            </a:r>
            <a:endParaRPr lang="en-US" sz="3100" b="1" kern="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Wisam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Hayder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endParaRPr lang="en-US" sz="1800" b="1" kern="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CC0000"/>
              </a:buClr>
              <a:buNone/>
            </a:pPr>
            <a:r>
              <a:rPr lang="en-US" sz="1200" b="1" kern="0" dirty="0" smtClean="0">
                <a:latin typeface="Times New Roman"/>
                <a:ea typeface="Calibri"/>
              </a:rPr>
              <a:t>2020 _  2021</a:t>
            </a:r>
            <a:endParaRPr lang="en-US" sz="1200" b="1" kern="0" dirty="0">
              <a:latin typeface="Times New Roman"/>
              <a:ea typeface="Calibri"/>
            </a:endParaRPr>
          </a:p>
          <a:p>
            <a:pPr marL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8687" y="250723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en-US" sz="2000" dirty="0"/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1340768"/>
            <a:ext cx="799288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any event, an output impedance can now be defined that will appear as a resistor in parallel with the output as shown in the equivalent circuit of Fig.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(7)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91" y="3529099"/>
            <a:ext cx="43380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14465" y="5661248"/>
                <a:ext cx="75870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Fig.7.</a:t>
                </a:r>
                <a:r>
                  <a:rPr lang="en-US" dirty="0" smtClean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model for the common-emitter 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transistor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configuration including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effects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65" y="5661248"/>
                <a:ext cx="758707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48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4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</a:t>
            </a:r>
            <a:r>
              <a:rPr lang="pt-B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br>
              <a:rPr lang="pt-B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1065633"/>
            <a:ext cx="8568952" cy="28083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AEF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AEF0"/>
                </a:solidFill>
                <a:latin typeface="Times New Roman" pitchFamily="18" charset="0"/>
                <a:cs typeface="Times New Roman" pitchFamily="18" charset="0"/>
              </a:rPr>
              <a:t>Common-Base </a:t>
            </a:r>
            <a:r>
              <a:rPr lang="en-US" sz="2400" b="1" dirty="0">
                <a:solidFill>
                  <a:srgbClr val="00AEF0"/>
                </a:solidFill>
                <a:latin typeface="Times New Roman" pitchFamily="18" charset="0"/>
                <a:cs typeface="Times New Roman" pitchFamily="18" charset="0"/>
              </a:rPr>
              <a:t>Configuration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the common-base configuration of Fig.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a the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pnp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transistor employed will present the same possibility at the input circuit.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use of a diode in the equivalent circuit as shown in Fig.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b 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en-US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99" y="4005064"/>
            <a:ext cx="7576376" cy="212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28375" y="6147660"/>
            <a:ext cx="7349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Fig.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(a) Common-base BJT transistor; (b) equivalent circuit for configuration of (a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</p:spPr>
            <p:txBody>
              <a:bodyPr>
                <a:noAutofit/>
              </a:bodyPr>
              <a:lstStyle/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 of the collector current in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output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circuit is now opposite that of the defined output current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diode can be replaced by its equivalent ac resistance determined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box>
                      <m:box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26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 in Fig. 9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  <a:blipFill rotWithShape="1">
                <a:blip r:embed="rId3"/>
                <a:stretch>
                  <a:fillRect l="-9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66" y="4149401"/>
            <a:ext cx="1470743" cy="95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5696" y="6037837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From Fig.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(9),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Common base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equivalent circuit.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6037837"/>
                <a:ext cx="4572000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66" y="4159637"/>
            <a:ext cx="3804178" cy="16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268760"/>
                <a:ext cx="8490594" cy="4968551"/>
              </a:xfrm>
            </p:spPr>
            <p:txBody>
              <a:bodyPr>
                <a:noAutofit/>
              </a:bodyPr>
              <a:lstStyle/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of the fact that the emitter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continues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determine the equivalent resistance.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output resistance can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determined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characteristics of Fig.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much the same manner as applied to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common-emitter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configuration. 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almost horizontal lines clearly reveal that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appearing in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be quite high and certainly much higher than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for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typical common-emitter configuration.</a:t>
                </a: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4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 smtClean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marL="0" lvl="0" indent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None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lvl="0" algn="just" defTabSz="914400" fontAlgn="base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2000" kern="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268760"/>
                <a:ext cx="8490594" cy="4968551"/>
              </a:xfrm>
              <a:blipFill rotWithShape="1">
                <a:blip r:embed="rId3"/>
                <a:stretch>
                  <a:fillRect l="-933" r="-1149" b="-2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8707" y="1484784"/>
                <a:ext cx="820891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 algn="just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 network of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therefore an excellent equivalent circuit for the analysis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most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common-base configurations.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 algn="just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similar in many ways to that of the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common-emitter configuration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common-base configurations have very low input impedance because it is essentially simply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</a:pP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 algn="just">
                  <a:lnSpc>
                    <a:spcPct val="150000"/>
                  </a:lnSpc>
                  <a:spcBef>
                    <a:spcPts val="0"/>
                  </a:spcBef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Typical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 extend from a few ohms to perhaps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07" y="1484784"/>
                <a:ext cx="8208912" cy="4524315"/>
              </a:xfrm>
              <a:prstGeom prst="rect">
                <a:avLst/>
              </a:prstGeom>
              <a:blipFill rotWithShape="1">
                <a:blip r:embed="rId4"/>
                <a:stretch>
                  <a:fillRect l="-965" r="-1114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5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634610" cy="496855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impedance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typically extend into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megohm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range.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current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opposite to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direction, you will find in the analysis to follow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there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 phase shift between the input and output voltages.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634610" cy="4968551"/>
              </a:xfrm>
              <a:blipFill rotWithShape="1">
                <a:blip r:embed="rId3"/>
                <a:stretch>
                  <a:fillRect l="-917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52" y="3501008"/>
            <a:ext cx="3495211" cy="28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51720" y="5972347"/>
                <a:ext cx="295232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dirty="0" err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ig</a:t>
                </a:r>
                <a:r>
                  <a:rPr lang="pl-PL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pl-PL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Defining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pl-PL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972347"/>
                <a:ext cx="2952328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7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268760"/>
            <a:ext cx="8208912" cy="51845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dirty="0">
                <a:solidFill>
                  <a:srgbClr val="00AEF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AEF0"/>
                </a:solidFill>
                <a:latin typeface="Times New Roman" pitchFamily="18" charset="0"/>
                <a:cs typeface="Times New Roman" pitchFamily="18" charset="0"/>
              </a:rPr>
              <a:t>Common-Collector </a:t>
            </a:r>
            <a:r>
              <a:rPr lang="en-US" sz="2400" b="1" dirty="0" smtClean="0">
                <a:solidFill>
                  <a:srgbClr val="00AEF0"/>
                </a:solidFill>
                <a:latin typeface="Times New Roman" pitchFamily="18" charset="0"/>
                <a:cs typeface="Times New Roman" pitchFamily="18" charset="0"/>
              </a:rPr>
              <a:t>Configuration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AE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common-collector configuration, the model defined for the common-emitter configuration of Fig. 7. is normally applied rather than defining a model for the common-collector configuration.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common-collector configurations will be investigated, and the effect of using the same model will become quite apparent.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52143" cy="10527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80920" cy="5184576"/>
              </a:xfrm>
            </p:spPr>
            <p:txBody>
              <a:bodyPr>
                <a:noAutofit/>
              </a:bodyPr>
              <a:lstStyle/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 Common-emitter </a:t>
                </a:r>
                <a:r>
                  <a:rPr lang="en-US" sz="24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fixed-bias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</a:t>
                </a: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configuration to be analyzed in detail is the common-emitter fixed-bias network of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applied to the base of the transistor, whereas 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 the collector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addition,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recognize 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input current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the base current, but the source current, and the output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collector current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Low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Low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Low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80920" cy="5184576"/>
              </a:xfrm>
              <a:blipFill rotWithShape="1">
                <a:blip r:embed="rId3"/>
                <a:stretch>
                  <a:fillRect l="-1031" r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126072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87727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 11.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Common-emitter fixed-bias configuration.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9" y="2634764"/>
            <a:ext cx="3709797" cy="32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76" y="3181558"/>
            <a:ext cx="4360589" cy="25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9810" y="5769550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Network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of Fig.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12.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following the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removal of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the effects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1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, and</a:t>
                </a:r>
                <a:r>
                  <a:rPr lang="en-US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10" y="5769550"/>
                <a:ext cx="457200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67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4568" y="1268760"/>
                <a:ext cx="803987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small-signal ac analysis begins by removing the dc effects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𝐶𝐶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replacing the dc blocking capacitors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short-circuit equivalents, resulting in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network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68" y="1268760"/>
                <a:ext cx="8039879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1062" t="-3101" r="-1214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7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2723" y="1124744"/>
                <a:ext cx="7920880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in Fig. 12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common ground of the dc supply and the transistor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emitter terminal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permits the relocation of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parallel with the input and output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sections of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transistor, respectively.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addition, note the placement of the important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network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redrawn network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common-emitter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configuration of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in the network of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           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23" y="1124744"/>
                <a:ext cx="7920880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1001" r="-1232" b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8707" y="3098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72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-46502"/>
            <a:ext cx="8001000" cy="105273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lnSpc>
                    <a:spcPct val="150000"/>
                  </a:lnSpc>
                  <a:buClr>
                    <a:srgbClr val="CC0000"/>
                  </a:buClr>
                  <a:buNone/>
                </a:pPr>
                <a:r>
                  <a:rPr lang="en-US" sz="3400" b="1" dirty="0" smtClean="0">
                    <a:solidFill>
                      <a:srgbClr val="00AEF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1- Common-Emitter </a:t>
                </a:r>
                <a:r>
                  <a:rPr lang="en-US" sz="3400" b="1" dirty="0">
                    <a:solidFill>
                      <a:srgbClr val="00AEF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Configuration</a:t>
                </a:r>
              </a:p>
              <a:p>
                <a:pPr marL="173736" indent="-173736" algn="just">
                  <a:lnSpc>
                    <a:spcPct val="150000"/>
                  </a:lnSpc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equivalent circuit for the common-emitter configuration will be constructed using the device characteristics and a number of approximations.</a:t>
                </a:r>
              </a:p>
              <a:p>
                <a:pPr marL="173736" indent="-173736" algn="just">
                  <a:lnSpc>
                    <a:spcPct val="150000"/>
                  </a:lnSpc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3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Starting with the input side, we find the applied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34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is equal to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𝑏𝑒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with the input current being the base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as shown in Fig. 1</a:t>
                </a:r>
                <a:r>
                  <a:rPr lang="en-US" sz="3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173736" indent="-173736" algn="just">
                  <a:lnSpc>
                    <a:spcPct val="150000"/>
                  </a:lnSpc>
                  <a:buClr>
                    <a:srgbClr val="CC0000"/>
                  </a:buClr>
                  <a:buFont typeface="Wingdings" pitchFamily="2" charset="2"/>
                  <a:buChar char="Ø"/>
                </a:pPr>
                <a:endParaRPr lang="en-US" sz="3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C0000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endParaRPr lang="ar-IQ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  <a:blipFill rotWithShape="1">
                <a:blip r:embed="rId3"/>
                <a:stretch>
                  <a:fillRect l="-9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59" y="4293097"/>
            <a:ext cx="1910516" cy="205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724" y="5946090"/>
            <a:ext cx="5454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Fig.1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Finding the input equivalent circuit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BJT transistor</a:t>
            </a:r>
          </a:p>
        </p:txBody>
      </p:sp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971" y="1292053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9552" y="305914"/>
            <a:ext cx="6568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3761"/>
            <a:ext cx="4434061" cy="198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24434" y="3488420"/>
                <a:ext cx="511256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Fig. 13.  Substituting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model into the network of Fig. 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12.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34" y="3488420"/>
                <a:ext cx="5112568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58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34" y="4142318"/>
            <a:ext cx="2202826" cy="62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34" y="5013176"/>
            <a:ext cx="3417548" cy="6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978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8908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1196752"/>
                <a:ext cx="820891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the output impedance of any system is defined as the impedance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Clr>
                    <a:srgbClr val="C00000"/>
                  </a:buClr>
                </a:pP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when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resulting in an open circuit equivalence for the current source. The result is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configuration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08912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965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21" y="3498216"/>
            <a:ext cx="2850819" cy="18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85025"/>
            <a:ext cx="1829751" cy="53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95206"/>
            <a:ext cx="2104436" cy="58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9" y="5589239"/>
            <a:ext cx="1962570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46" y="3791237"/>
            <a:ext cx="1715476" cy="7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8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5989" y="298087"/>
            <a:ext cx="811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0" y="1314673"/>
            <a:ext cx="6619782" cy="148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2" y="2708920"/>
            <a:ext cx="2953913" cy="220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9" y="2750313"/>
            <a:ext cx="5550726" cy="334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26" y="5491133"/>
            <a:ext cx="4529871" cy="84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5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0695" y="1043535"/>
                <a:ext cx="8424936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en-US" sz="2400" b="1" dirty="0" smtClean="0">
                    <a:solidFill>
                      <a:srgbClr val="00AEF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Phase </a:t>
                </a:r>
                <a:r>
                  <a:rPr lang="en-US" sz="2400" b="1" dirty="0">
                    <a:solidFill>
                      <a:srgbClr val="00AEF0"/>
                    </a:solidFill>
                    <a:latin typeface="Times New Roman" pitchFamily="18" charset="0"/>
                    <a:cs typeface="Times New Roman" pitchFamily="18" charset="0"/>
                  </a:rPr>
                  <a:t>Relationship </a:t>
                </a:r>
                <a:endParaRPr lang="en-US" sz="2400" b="1" dirty="0" smtClean="0">
                  <a:solidFill>
                    <a:srgbClr val="00AEF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sign in the resulting equation for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reveals that a 180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 phase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shift occurs between the input and output signals, as shown in Fig.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14 .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result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fact that b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establishes a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result in a voltage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opposite of that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5" y="1043535"/>
                <a:ext cx="8424936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013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520" y="318288"/>
            <a:ext cx="7411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385363"/>
            <a:ext cx="389504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9552" y="5796437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Fig. 14.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Demonstrating the 180° phase shift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input and output waveforms</a:t>
            </a:r>
          </a:p>
        </p:txBody>
      </p:sp>
    </p:spTree>
    <p:extLst>
      <p:ext uri="{BB962C8B-B14F-4D97-AF65-F5344CB8AC3E}">
        <p14:creationId xmlns:p14="http://schemas.microsoft.com/office/powerpoint/2010/main" val="1257564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4378" y="1013883"/>
                <a:ext cx="8064896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en-US" sz="2400" b="1" dirty="0" smtClean="0">
                    <a:solidFill>
                      <a:srgbClr val="00AEF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VOLTAGE-DIVIDER </a:t>
                </a:r>
                <a:r>
                  <a:rPr lang="en-US" sz="2400" b="1" dirty="0">
                    <a:solidFill>
                      <a:srgbClr val="00AEF0"/>
                    </a:solidFill>
                    <a:latin typeface="Times New Roman" pitchFamily="18" charset="0"/>
                    <a:cs typeface="Times New Roman" pitchFamily="18" charset="0"/>
                  </a:rPr>
                  <a:t>BIAS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next configuration to be analyzed is the voltage-divider bias network of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Fig.15.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the name of the configuration is a result of the voltage-divider bias at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side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determine the dc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8" y="1013883"/>
                <a:ext cx="8064896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058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Düz Bağlayıcı 8"/>
          <p:cNvCxnSpPr/>
          <p:nvPr/>
        </p:nvCxnSpPr>
        <p:spPr>
          <a:xfrm>
            <a:off x="617704" y="6381328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9552" y="323945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TRANSISTOR MODELING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00" y="4428828"/>
            <a:ext cx="2490420" cy="83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62" y="3861048"/>
            <a:ext cx="2930205" cy="288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19672" y="5986428"/>
            <a:ext cx="321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15. Voltage-divider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bias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8282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5556" y="1052736"/>
                <a:ext cx="7992888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Substituting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equivalent circuit results in the network of Fig.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Note the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low-impedance shorting effect of the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bypass capacitor,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052736"/>
                <a:ext cx="7992888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991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7544" y="301706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38" y="2748052"/>
            <a:ext cx="1645557" cy="57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44" y="3761165"/>
            <a:ext cx="6115745" cy="192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93743" y="5862422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16. Substituting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r e equivalent circuit into the ac equivalent network of Fig.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749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66" y="1240477"/>
            <a:ext cx="3519180" cy="110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5" y="1262351"/>
            <a:ext cx="2444040" cy="98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5" y="2757953"/>
            <a:ext cx="2528218" cy="10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68" y="2708920"/>
            <a:ext cx="3483764" cy="110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4725144"/>
            <a:ext cx="828092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negative sign of Eq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reveals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180° phase shift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user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44" y="4797152"/>
            <a:ext cx="1621765" cy="64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7389" y="187478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0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1" y="1261615"/>
            <a:ext cx="6583187" cy="154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14" y="2741951"/>
            <a:ext cx="3147813" cy="313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80" y="5877272"/>
            <a:ext cx="1330347" cy="49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5" y="2924944"/>
            <a:ext cx="5713779" cy="344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user\Desktop\download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87389" y="187478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6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87389" y="187478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BJT S</a:t>
            </a:r>
            <a:r>
              <a:rPr lang="tr-T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mall-signal ac analysis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5" y="1628800"/>
            <a:ext cx="700748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4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6329" y="1268760"/>
                <a:ext cx="792088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characteristics for the input side appear as forward-biased diode.</a:t>
                </a:r>
              </a:p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equivalent circuit, therefore, the input side is simply a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single diode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with a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current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as shown in Fig.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(2).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9" y="1268760"/>
                <a:ext cx="7920880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1078" r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9184" y="5680372"/>
            <a:ext cx="4577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Fig.2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Equivalent circuit for the input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side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BJT transistor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34" y="3861048"/>
            <a:ext cx="2088232" cy="240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</p:spPr>
            <p:txBody>
              <a:bodyPr>
                <a:noAutofit/>
              </a:bodyPr>
              <a:lstStyle/>
              <a:p>
                <a:pPr marL="173736" lvl="0" indent="-173736" algn="justLow" defTabSz="914400" fontAlgn="base">
                  <a:lnSpc>
                    <a:spcPct val="150000"/>
                  </a:lnSpc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However, we must now add a component to the network that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will establish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Fig.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(2)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using the output characteristics.</a:t>
                </a:r>
              </a:p>
              <a:p>
                <a:pPr marL="173736" lvl="0" indent="-173736" algn="justLow" defTabSz="914400" fontAlgn="base">
                  <a:lnSpc>
                    <a:spcPct val="150000"/>
                  </a:lnSpc>
                  <a:buClr>
                    <a:srgbClr val="CC0000"/>
                  </a:buClr>
                  <a:buFont typeface="Wingdings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If we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assume β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is constant then the entire characteristics at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output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section can be replaced by a controlled source whose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magnitude is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and the equivalent network for the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common-emitter configuration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becomes as shown in figure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(3).</a:t>
                </a: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268760"/>
                <a:ext cx="8418586" cy="4968551"/>
              </a:xfrm>
              <a:blipFill rotWithShape="1">
                <a:blip r:embed="rId3"/>
                <a:stretch>
                  <a:fillRect l="-941" r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1"/>
                <a:ext cx="8418586" cy="496855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equivalent model of Fig.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(3)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can be awkward to work with due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to the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direct connection between input and output networks.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It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can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be improved by:-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1- Replacing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diode by its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equivalent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resistance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box>
                      <m:box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26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𝐸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2-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impedance seen by the base of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network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is 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Fig, 4</a:t>
                </a: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1"/>
                <a:ext cx="8418586" cy="4968551"/>
              </a:xfrm>
              <a:blipFill rotWithShape="1">
                <a:blip r:embed="rId3"/>
                <a:stretch>
                  <a:fillRect l="-1086" r="-1159" b="-5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8566" y="1298029"/>
            <a:ext cx="854190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93" y="2480200"/>
            <a:ext cx="2461680" cy="283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84168" y="5319438"/>
            <a:ext cx="2540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Fig.3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BJT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equivalent circuit.</a:t>
            </a:r>
          </a:p>
        </p:txBody>
      </p:sp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237201"/>
            <a:ext cx="8208912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17" y="2817916"/>
            <a:ext cx="2870901" cy="27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0683"/>
            <a:ext cx="3138078" cy="23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41557" y="5519940"/>
                <a:ext cx="26852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Fig.4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Defining the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57" y="5519940"/>
                <a:ext cx="2685222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1364" t="-5455" r="-227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4771" y="1205487"/>
            <a:ext cx="8604660" cy="4968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collector output current is still linked to the input current by 𝛽 as Shown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63" y="2427722"/>
            <a:ext cx="4242156" cy="209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87824" y="4797152"/>
            <a:ext cx="3391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Fig.5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Improved BJT equivalent circuit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209" y="0"/>
            <a:ext cx="8001000" cy="1052736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293870" y="1118920"/>
                <a:ext cx="8418586" cy="496855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We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now have a good representation for the input circuit, but aside from the collector output current being defined by the level of beta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we do not have a good representation for the output impedance of the device. 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ar-IQ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endParaRPr lang="en-US" sz="2000" b="1" dirty="0">
                  <a:latin typeface="Times New Roman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</a:t>
                </a:r>
                <a:endParaRPr lang="en-US" sz="2000" b="1" dirty="0" smtClean="0">
                  <a:latin typeface="Times New Roman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rgbClr val="C00000"/>
                  </a:buClr>
                  <a:buSzPct val="70000"/>
                  <a:buNone/>
                </a:pPr>
                <a:endParaRPr lang="tr-TR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870" y="1118920"/>
                <a:ext cx="8418586" cy="4968551"/>
              </a:xfrm>
              <a:blipFill rotWithShape="1">
                <a:blip r:embed="rId3"/>
                <a:stretch>
                  <a:fillRect l="-94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95066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61" y="3236967"/>
            <a:ext cx="5676609" cy="30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8824" y="5088380"/>
            <a:ext cx="2661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Fig.6.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Defining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Early voltage and the output impedance of a transistor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pt-BR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pt-B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transistor model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2611006" cy="99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96" y="2780928"/>
            <a:ext cx="1280735" cy="9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3152572" cy="185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7810</TotalTime>
  <Words>1705</Words>
  <Application>Microsoft Office PowerPoint</Application>
  <PresentationFormat>On-screen Show (4:3)</PresentationFormat>
  <Paragraphs>249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Teması</vt:lpstr>
      <vt:lpstr>1_Office Teması</vt:lpstr>
      <vt:lpstr>2_Office Teması</vt:lpstr>
      <vt:lpstr>3_Office Teması</vt:lpstr>
      <vt:lpstr>4_Office Teması</vt:lpstr>
      <vt:lpstr>PowerPoint Presentation</vt:lpstr>
      <vt:lpstr>The re  transistor model</vt:lpstr>
      <vt:lpstr>The re  transistor model</vt:lpstr>
      <vt:lpstr>The re  transistor model</vt:lpstr>
      <vt:lpstr>The re  transistor model</vt:lpstr>
      <vt:lpstr>The re  transistor model</vt:lpstr>
      <vt:lpstr>The re  transistor model</vt:lpstr>
      <vt:lpstr>The re  transistor model</vt:lpstr>
      <vt:lpstr>The re  transistor model</vt:lpstr>
      <vt:lpstr>The re  transistor model</vt:lpstr>
      <vt:lpstr>The re  transistor model </vt:lpstr>
      <vt:lpstr>The re  transistor model</vt:lpstr>
      <vt:lpstr>The re  transistor model</vt:lpstr>
      <vt:lpstr>The re  transistor model</vt:lpstr>
      <vt:lpstr>The re  transistor model</vt:lpstr>
      <vt:lpstr>The re  transistor model</vt:lpstr>
      <vt:lpstr>BJT Small-signal ac analysis</vt:lpstr>
      <vt:lpstr>BJT Small-signal ac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861</cp:revision>
  <dcterms:created xsi:type="dcterms:W3CDTF">2006-09-03T22:05:48Z</dcterms:created>
  <dcterms:modified xsi:type="dcterms:W3CDTF">2021-04-21T06:14:59Z</dcterms:modified>
</cp:coreProperties>
</file>